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4"/>
  </p:notesMasterIdLst>
  <p:handoutMasterIdLst>
    <p:handoutMasterId r:id="rId15"/>
  </p:handoutMasterIdLst>
  <p:sldIdLst>
    <p:sldId id="341" r:id="rId5"/>
    <p:sldId id="437" r:id="rId6"/>
    <p:sldId id="438" r:id="rId7"/>
    <p:sldId id="441" r:id="rId8"/>
    <p:sldId id="442" r:id="rId9"/>
    <p:sldId id="443" r:id="rId10"/>
    <p:sldId id="444" r:id="rId11"/>
    <p:sldId id="439" r:id="rId12"/>
    <p:sldId id="440" r:id="rId13"/>
  </p:sldIdLst>
  <p:sldSz cx="12192000" cy="6858000"/>
  <p:notesSz cx="7315200" cy="96012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97" autoAdjust="0"/>
    <p:restoredTop sz="80161" autoAdjust="0"/>
  </p:normalViewPr>
  <p:slideViewPr>
    <p:cSldViewPr snapToGrid="0" showGuides="1">
      <p:cViewPr varScale="1">
        <p:scale>
          <a:sx n="177" d="100"/>
          <a:sy n="177" d="100"/>
        </p:scale>
        <p:origin x="4328" y="184"/>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2/21/25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2/21/25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Kurzfassung der Ergebnisse aus dem Kick-Off</a:t>
            </a:r>
            <a:br>
              <a:rPr lang="de-DE" dirty="0"/>
            </a:br>
            <a:r>
              <a:rPr lang="de-DE" dirty="0"/>
              <a:t>Status-Update zu offenen Fragen</a:t>
            </a:r>
          </a:p>
          <a:p>
            <a:r>
              <a:rPr lang="de-DE" dirty="0"/>
              <a:t>Vorstellung der Agenda für den heutigen Workshop</a:t>
            </a:r>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339766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E065CA-0FC9-6626-C4C6-705761E6894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6D4F51A-97B6-7680-47C8-489D10F9115F}"/>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153CE6EE-B3A4-E1E5-9C68-4A1DE4FDE78B}"/>
              </a:ext>
            </a:extLst>
          </p:cNvPr>
          <p:cNvSpPr>
            <a:spLocks noGrp="1"/>
          </p:cNvSpPr>
          <p:nvPr>
            <p:ph type="body" idx="1"/>
          </p:nvPr>
        </p:nvSpPr>
        <p:spPr/>
        <p:txBody>
          <a:bodyPr/>
          <a:lstStyle/>
          <a:p>
            <a:r>
              <a:rPr lang="de-DE" dirty="0"/>
              <a:t>Klärung der funktionalen Anforderungen je Modul (</a:t>
            </a:r>
            <a:r>
              <a:rPr lang="de-DE" dirty="0" err="1"/>
              <a:t>CbCR</a:t>
            </a:r>
            <a:r>
              <a:rPr lang="de-DE" dirty="0"/>
              <a:t>, Pillar 2, E-Bilanz)</a:t>
            </a:r>
            <a:br>
              <a:rPr lang="de-DE" dirty="0"/>
            </a:br>
            <a:r>
              <a:rPr lang="de-DE" dirty="0"/>
              <a:t>Definition von steuerlichen &amp; regulatorischen Anforderungen</a:t>
            </a:r>
          </a:p>
          <a:p>
            <a:r>
              <a:rPr lang="de-DE" dirty="0"/>
              <a:t>Erwartungshaltung an die Berichtsformate und Datenqualität</a:t>
            </a:r>
          </a:p>
          <a:p>
            <a:r>
              <a:rPr lang="de-DE" dirty="0"/>
              <a:t>Identifikation von </a:t>
            </a:r>
            <a:r>
              <a:rPr lang="de-DE" b="1" dirty="0"/>
              <a:t>Pain Points</a:t>
            </a:r>
            <a:r>
              <a:rPr lang="de-DE" dirty="0"/>
              <a:t> und Lösungsansätzen</a:t>
            </a:r>
          </a:p>
        </p:txBody>
      </p:sp>
      <p:sp>
        <p:nvSpPr>
          <p:cNvPr id="4" name="Foliennummernplatzhalter 3">
            <a:extLst>
              <a:ext uri="{FF2B5EF4-FFF2-40B4-BE49-F238E27FC236}">
                <a16:creationId xmlns:a16="http://schemas.microsoft.com/office/drawing/2014/main" id="{7209709F-384B-B721-73E5-6B948ABC22CC}"/>
              </a:ext>
            </a:extLst>
          </p:cNvPr>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2269960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7D391-1F22-2D12-A2E8-6CC6CAE1BDB9}"/>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66DDEE0-8023-3F3E-0D60-EA51875AF98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345B994-3479-F7F1-6451-0F450B58AF00}"/>
              </a:ext>
            </a:extLst>
          </p:cNvPr>
          <p:cNvSpPr>
            <a:spLocks noGrp="1"/>
          </p:cNvSpPr>
          <p:nvPr>
            <p:ph type="body" idx="1"/>
          </p:nvPr>
        </p:nvSpPr>
        <p:spPr/>
        <p:txBody>
          <a:bodyPr/>
          <a:lstStyle/>
          <a:p>
            <a:r>
              <a:rPr lang="de-DE" dirty="0"/>
              <a:t>Technische Anforderungen an die DefTax-Module</a:t>
            </a:r>
          </a:p>
          <a:p>
            <a:r>
              <a:rPr lang="de-DE" dirty="0"/>
              <a:t>Übersicht der betroffenen Systeme &amp; Schnittstellen</a:t>
            </a:r>
          </a:p>
          <a:p>
            <a:r>
              <a:rPr lang="de-DE" dirty="0"/>
              <a:t>Datenflüsse: Wie werden Daten von SAP FI / S/4HANA in DefTax übernommen?</a:t>
            </a:r>
          </a:p>
          <a:p>
            <a:r>
              <a:rPr lang="de-DE" dirty="0"/>
              <a:t>Sicherheits- und Compliance-Anforderungen</a:t>
            </a:r>
          </a:p>
        </p:txBody>
      </p:sp>
      <p:sp>
        <p:nvSpPr>
          <p:cNvPr id="4" name="Foliennummernplatzhalter 3">
            <a:extLst>
              <a:ext uri="{FF2B5EF4-FFF2-40B4-BE49-F238E27FC236}">
                <a16:creationId xmlns:a16="http://schemas.microsoft.com/office/drawing/2014/main" id="{370E35ED-A5D0-3A46-CFE9-3E2C276B2CBE}"/>
              </a:ext>
            </a:extLst>
          </p:cNvPr>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2964058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F39BD5-4313-310E-043E-3337F8A0568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BF97C68-56BE-A083-D45F-83215BEDF56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44B821D-ADC9-AB5F-32F3-155EFA39C422}"/>
              </a:ext>
            </a:extLst>
          </p:cNvPr>
          <p:cNvSpPr>
            <a:spLocks noGrp="1"/>
          </p:cNvSpPr>
          <p:nvPr>
            <p:ph type="body" idx="1"/>
          </p:nvPr>
        </p:nvSpPr>
        <p:spPr/>
        <p:txBody>
          <a:bodyPr/>
          <a:lstStyle/>
          <a:p>
            <a:r>
              <a:rPr lang="de-DE" dirty="0"/>
              <a:t>Erarbeitung eines ersten </a:t>
            </a:r>
            <a:r>
              <a:rPr lang="de-DE" b="1" dirty="0"/>
              <a:t>Mockups / Prototyps</a:t>
            </a:r>
            <a:r>
              <a:rPr lang="de-DE" dirty="0"/>
              <a:t> der User Journey</a:t>
            </a:r>
          </a:p>
          <a:p>
            <a:r>
              <a:rPr lang="de-DE" dirty="0"/>
              <a:t>Definition von Rollen und Verantwortlichkeiten im System</a:t>
            </a:r>
          </a:p>
          <a:p>
            <a:r>
              <a:rPr lang="de-DE" dirty="0"/>
              <a:t>Mapping der Steuer- &amp; Finanzdaten (Woher kommen die Daten? Wie werden sie verarbeitet?)</a:t>
            </a:r>
          </a:p>
        </p:txBody>
      </p:sp>
      <p:sp>
        <p:nvSpPr>
          <p:cNvPr id="4" name="Foliennummernplatzhalter 3">
            <a:extLst>
              <a:ext uri="{FF2B5EF4-FFF2-40B4-BE49-F238E27FC236}">
                <a16:creationId xmlns:a16="http://schemas.microsoft.com/office/drawing/2014/main" id="{A1EED2C9-F5E4-F976-815F-299A171E1BB4}"/>
              </a:ext>
            </a:extLst>
          </p:cNvPr>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8560194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AB4F8F-71C2-C392-569E-7D2ABAF1D9F9}"/>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6159FE8-AC03-637F-CE21-4443DB19192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98765AC-A965-F2EE-A53B-BE93C7E7D48C}"/>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D29E5965-25CC-5F17-9CC0-BFE14D6C70F5}"/>
              </a:ext>
            </a:extLst>
          </p:cNvPr>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3673393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123111"/>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Pct val="100000"/>
              <a:buFont typeface="Arial"/>
              <a:buNone/>
              <a:tabLst/>
              <a:defRPr/>
            </a:pPr>
            <a:r>
              <a:rPr lang="en-US" sz="800" noProof="0" dirty="0" err="1">
                <a:solidFill>
                  <a:schemeClr val="tx1"/>
                </a:solidFill>
                <a:latin typeface="Calibri" panose="020F0502020204030204" pitchFamily="34" charset="0"/>
                <a:cs typeface="Calibri" panose="020F0502020204030204" pitchFamily="34" charset="0"/>
              </a:rPr>
              <a:t>Detailkonzept</a:t>
            </a:r>
            <a:r>
              <a:rPr lang="en-US" sz="800" noProof="0" dirty="0">
                <a:solidFill>
                  <a:schemeClr val="tx1"/>
                </a:solidFill>
                <a:latin typeface="Calibri" panose="020F0502020204030204" pitchFamily="34" charset="0"/>
                <a:cs typeface="Calibri" panose="020F0502020204030204" pitchFamily="34" charset="0"/>
              </a:rPr>
              <a:t> &amp; </a:t>
            </a:r>
            <a:r>
              <a:rPr lang="en-US" sz="800" noProof="0" dirty="0" err="1">
                <a:solidFill>
                  <a:schemeClr val="tx1"/>
                </a:solidFill>
                <a:latin typeface="Calibri" panose="020F0502020204030204" pitchFamily="34" charset="0"/>
                <a:cs typeface="Calibri" panose="020F0502020204030204" pitchFamily="34" charset="0"/>
              </a:rPr>
              <a:t>Systemdesign</a:t>
            </a:r>
            <a:r>
              <a:rPr lang="en-US" sz="800" noProof="0" dirty="0">
                <a:solidFill>
                  <a:schemeClr val="tx1"/>
                </a:solidFill>
                <a:latin typeface="Calibri" panose="020F0502020204030204" pitchFamily="34" charset="0"/>
                <a:cs typeface="Calibri" panose="020F0502020204030204" pitchFamily="34" charset="0"/>
              </a:rPr>
              <a:t> Workshop</a:t>
            </a: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28.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tags" Target="../tags/tag29.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0.xml"/><Relationship Id="rId4" Type="http://schemas.openxmlformats.org/officeDocument/2006/relationships/hyperlink" Target="http://www.deloitte.com/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p:txBody>
          <a:bodyPr/>
          <a:lstStyle/>
          <a:p>
            <a:r>
              <a:rPr lang="en-US" dirty="0" err="1"/>
              <a:t>Detailkonzept</a:t>
            </a:r>
            <a:r>
              <a:rPr lang="en-US" dirty="0"/>
              <a:t> &amp; </a:t>
            </a:r>
            <a:r>
              <a:rPr lang="en-US" dirty="0" err="1"/>
              <a:t>Systemdesign</a:t>
            </a:r>
            <a:r>
              <a:rPr lang="en-US" dirty="0"/>
              <a:t>, XX.XX.XXXX</a:t>
            </a:r>
          </a:p>
        </p:txBody>
      </p:sp>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a:xfrm>
            <a:off x="457201" y="5186209"/>
            <a:ext cx="7269981" cy="895983"/>
          </a:xfrm>
        </p:spPr>
        <p:txBody>
          <a:bodyPr/>
          <a:lstStyle/>
          <a:p>
            <a:r>
              <a:rPr lang="en-US" dirty="0"/>
              <a:t>Merz Pharma | DefTax Implementierung </a:t>
            </a:r>
          </a:p>
        </p:txBody>
      </p:sp>
    </p:spTree>
    <p:extLst>
      <p:ext uri="{BB962C8B-B14F-4D97-AF65-F5344CB8AC3E}">
        <p14:creationId xmlns:p14="http://schemas.microsoft.com/office/powerpoint/2010/main" val="86195729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5238165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r>
              <a:rPr lang="de-DE" dirty="0"/>
              <a:t>Unsere Themen für heute</a:t>
            </a: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r>
              <a:rPr lang="de-DE" dirty="0"/>
              <a:t>Agenda</a:t>
            </a:r>
          </a:p>
        </p:txBody>
      </p:sp>
      <p:sp>
        <p:nvSpPr>
          <p:cNvPr id="2" name="Inhaltsplatzhalter 5">
            <a:extLst>
              <a:ext uri="{FF2B5EF4-FFF2-40B4-BE49-F238E27FC236}">
                <a16:creationId xmlns:a16="http://schemas.microsoft.com/office/drawing/2014/main" id="{12E8E7E5-B804-E3F8-4F23-B88C9BB211A2}"/>
              </a:ext>
            </a:extLst>
          </p:cNvPr>
          <p:cNvSpPr txBox="1">
            <a:spLocks/>
          </p:cNvSpPr>
          <p:nvPr/>
        </p:nvSpPr>
        <p:spPr>
          <a:xfrm>
            <a:off x="450000" y="1714499"/>
            <a:ext cx="11304000" cy="4644000"/>
          </a:xfrm>
          <a:prstGeom prst="rect">
            <a:avLst/>
          </a:prstGeom>
        </p:spPr>
        <p:txBody>
          <a:bodyPr/>
          <a:lst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marL="228600" indent="-228600">
              <a:lnSpc>
                <a:spcPts val="1350"/>
              </a:lnSpc>
              <a:buFontTx/>
              <a:buAutoNum type="arabicPeriod"/>
            </a:pPr>
            <a:r>
              <a:rPr lang="de-DE" sz="1600" b="1" dirty="0">
                <a:latin typeface="+mj-lt"/>
              </a:rPr>
              <a:t>Begrüßung &amp; Rückblick auf den Kick-Off (0:00 - 0:15 Uhr) </a:t>
            </a:r>
          </a:p>
          <a:p>
            <a:pPr marL="228600" indent="-228600">
              <a:lnSpc>
                <a:spcPts val="1350"/>
              </a:lnSpc>
              <a:buFontTx/>
              <a:buAutoNum type="arabicPeriod"/>
            </a:pPr>
            <a:r>
              <a:rPr lang="de-DE" sz="1600" b="1" dirty="0">
                <a:latin typeface="+mj-lt"/>
              </a:rPr>
              <a:t>Detaillierung der fachlichen Anforderungen (0:15 - 1:00 Uhr) </a:t>
            </a:r>
          </a:p>
          <a:p>
            <a:pPr marL="228600" indent="-228600">
              <a:lnSpc>
                <a:spcPts val="1350"/>
              </a:lnSpc>
              <a:buFontTx/>
              <a:buAutoNum type="arabicPeriod"/>
            </a:pPr>
            <a:r>
              <a:rPr lang="de-DE" sz="1600" b="1" dirty="0">
                <a:latin typeface="+mj-lt"/>
              </a:rPr>
              <a:t>Systemarchitektur &amp; Schnittstellen (1:00 - 1:45 Uhr) </a:t>
            </a:r>
          </a:p>
          <a:p>
            <a:pPr marL="228600" indent="-228600">
              <a:lnSpc>
                <a:spcPts val="1350"/>
              </a:lnSpc>
              <a:buFontTx/>
              <a:buAutoNum type="arabicPeriod"/>
            </a:pPr>
            <a:r>
              <a:rPr lang="de-DE" sz="1600" b="1" dirty="0">
                <a:latin typeface="+mj-lt"/>
              </a:rPr>
              <a:t>Pause (1:45 - 2:00 Uhr)</a:t>
            </a:r>
          </a:p>
          <a:p>
            <a:pPr marL="228600" indent="-228600">
              <a:lnSpc>
                <a:spcPts val="1350"/>
              </a:lnSpc>
              <a:buFontTx/>
              <a:buAutoNum type="arabicPeriod"/>
            </a:pPr>
            <a:r>
              <a:rPr lang="de-DE" sz="1600" b="1" dirty="0">
                <a:latin typeface="+mj-lt"/>
              </a:rPr>
              <a:t>Prozessdesign &amp; Mockups (2:00 - 2:30 Uhr) </a:t>
            </a:r>
          </a:p>
          <a:p>
            <a:pPr marL="228600" indent="-228600">
              <a:lnSpc>
                <a:spcPts val="1350"/>
              </a:lnSpc>
              <a:buFontTx/>
              <a:buAutoNum type="arabicPeriod"/>
            </a:pPr>
            <a:r>
              <a:rPr lang="de-DE" sz="1600" b="1" dirty="0">
                <a:latin typeface="+mj-lt"/>
              </a:rPr>
              <a:t>Nächste Schritte &amp; Verantwortlichkeiten (2:30 - 3:00 Uhr)</a:t>
            </a:r>
          </a:p>
        </p:txBody>
      </p:sp>
    </p:spTree>
    <p:extLst>
      <p:ext uri="{BB962C8B-B14F-4D97-AF65-F5344CB8AC3E}">
        <p14:creationId xmlns:p14="http://schemas.microsoft.com/office/powerpoint/2010/main" val="310970753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177574141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p:txBody>
          <a:bodyPr/>
          <a:lstStyle/>
          <a:p>
            <a:r>
              <a:rPr lang="de-DE" dirty="0"/>
              <a:t>Wiederholung der wichtigsten Erkenntnisse und Klärung offener Punkte</a:t>
            </a: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vert="horz" lIns="0" tIns="0" rIns="0" bIns="0" rtlCol="0" anchor="t" anchorCtr="0">
            <a:noAutofit/>
          </a:bodyPr>
          <a:lstStyle/>
          <a:p>
            <a:r>
              <a:rPr lang="de-DE" dirty="0"/>
              <a:t>1. Begrüßung &amp; Rückblick auf den Kick-Off (0:00 - 0:15 Uhr) </a:t>
            </a:r>
            <a:br>
              <a:rPr lang="de-DE" dirty="0"/>
            </a:b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r>
              <a:rPr lang="de-DE" b="1" dirty="0"/>
              <a:t>Willkommen zum Workshop: Detailkonzept &amp; Systemdesign</a:t>
            </a:r>
          </a:p>
          <a:p>
            <a:r>
              <a:rPr lang="de-DE" dirty="0"/>
              <a:t>📅 </a:t>
            </a:r>
            <a:r>
              <a:rPr lang="de-DE" b="1" dirty="0"/>
              <a:t>Datum:</a:t>
            </a:r>
            <a:r>
              <a:rPr lang="de-DE" dirty="0"/>
              <a:t> [Einfügen]</a:t>
            </a:r>
            <a:br>
              <a:rPr lang="de-DE" dirty="0"/>
            </a:br>
            <a:r>
              <a:rPr lang="de-DE" dirty="0"/>
              <a:t>📍 </a:t>
            </a:r>
            <a:r>
              <a:rPr lang="de-DE" b="1" dirty="0"/>
              <a:t>Ort:</a:t>
            </a:r>
            <a:r>
              <a:rPr lang="de-DE" dirty="0"/>
              <a:t> [Einfügen]</a:t>
            </a:r>
          </a:p>
          <a:p>
            <a:r>
              <a:rPr lang="de-DE" b="1" dirty="0"/>
              <a:t>Ziel des Workshops:</a:t>
            </a:r>
          </a:p>
          <a:p>
            <a:r>
              <a:rPr lang="de-DE" dirty="0"/>
              <a:t>✅ Klärung offener Fragen aus dem Kick-Off</a:t>
            </a:r>
            <a:br>
              <a:rPr lang="de-DE" dirty="0"/>
            </a:br>
            <a:r>
              <a:rPr lang="de-DE" dirty="0"/>
              <a:t>✅ Detaillierung der fachlichen und technischen Anforderungen</a:t>
            </a:r>
            <a:br>
              <a:rPr lang="de-DE" dirty="0"/>
            </a:br>
            <a:r>
              <a:rPr lang="de-DE" dirty="0"/>
              <a:t>✅ Entwicklung eines ersten Prozess- und Systemdesigns</a:t>
            </a:r>
          </a:p>
          <a:p>
            <a:r>
              <a:rPr lang="de-DE" b="1" dirty="0"/>
              <a:t>Agenda:</a:t>
            </a:r>
          </a:p>
          <a:p>
            <a:r>
              <a:rPr lang="de-DE" dirty="0"/>
              <a:t>🔹 Begrüßung &amp; Rückblick</a:t>
            </a:r>
            <a:br>
              <a:rPr lang="de-DE" dirty="0"/>
            </a:br>
            <a:r>
              <a:rPr lang="de-DE" dirty="0"/>
              <a:t>🔹 Detaillierung der fachlichen Anforderungen</a:t>
            </a:r>
            <a:br>
              <a:rPr lang="de-DE" dirty="0"/>
            </a:br>
            <a:r>
              <a:rPr lang="de-DE" dirty="0"/>
              <a:t>🔹 Systemarchitektur &amp; Schnittstellen</a:t>
            </a:r>
            <a:br>
              <a:rPr lang="de-DE" dirty="0"/>
            </a:br>
            <a:r>
              <a:rPr lang="de-DE" dirty="0"/>
              <a:t>🔹 Prozessdesign &amp; Mockups</a:t>
            </a:r>
            <a:br>
              <a:rPr lang="de-DE" dirty="0"/>
            </a:br>
            <a:r>
              <a:rPr lang="de-DE" dirty="0"/>
              <a:t>🔹 Nächste Schritte &amp; Abschluss</a:t>
            </a:r>
          </a:p>
          <a:p>
            <a:r>
              <a:rPr lang="de-DE" dirty="0"/>
              <a:t>🔍 </a:t>
            </a:r>
            <a:r>
              <a:rPr lang="de-DE" b="1" dirty="0"/>
              <a:t>Frage an die Teilnehmer:</a:t>
            </a:r>
            <a:r>
              <a:rPr lang="de-DE" dirty="0"/>
              <a:t> Gibt es offene Punkte aus dem Kick-Off, die wir vorab klären sollten?</a:t>
            </a:r>
          </a:p>
          <a:p>
            <a:endParaRPr lang="de-DE" dirty="0"/>
          </a:p>
        </p:txBody>
      </p:sp>
    </p:spTree>
    <p:extLst>
      <p:ext uri="{BB962C8B-B14F-4D97-AF65-F5344CB8AC3E}">
        <p14:creationId xmlns:p14="http://schemas.microsoft.com/office/powerpoint/2010/main" val="10576827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C84A9F-787D-E9DB-FA65-8E2F0DC9D88F}"/>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29BAB54-F723-03ED-A4E4-E333DFF956A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D79429C9-20D6-F1B8-F952-472F0866E85A}"/>
              </a:ext>
            </a:extLst>
          </p:cNvPr>
          <p:cNvSpPr>
            <a:spLocks noGrp="1"/>
          </p:cNvSpPr>
          <p:nvPr>
            <p:ph type="body" sz="quarter" idx="13"/>
          </p:nvPr>
        </p:nvSpPr>
        <p:spPr/>
        <p:txBody>
          <a:bodyPr/>
          <a:lstStyle/>
          <a:p>
            <a:r>
              <a:rPr lang="de-DE" dirty="0"/>
              <a:t>Konkretisierung der fachlichen Anforderungen aus Sicht des Steuer- und Finanzbereichs</a:t>
            </a:r>
          </a:p>
        </p:txBody>
      </p:sp>
      <p:sp>
        <p:nvSpPr>
          <p:cNvPr id="2" name="Titel 1">
            <a:extLst>
              <a:ext uri="{FF2B5EF4-FFF2-40B4-BE49-F238E27FC236}">
                <a16:creationId xmlns:a16="http://schemas.microsoft.com/office/drawing/2014/main" id="{8C31050C-4C5D-7B71-0D14-F8B75586E96A}"/>
              </a:ext>
            </a:extLst>
          </p:cNvPr>
          <p:cNvSpPr>
            <a:spLocks noGrp="1"/>
          </p:cNvSpPr>
          <p:nvPr>
            <p:ph type="title"/>
          </p:nvPr>
        </p:nvSpPr>
        <p:spPr/>
        <p:txBody>
          <a:bodyPr vert="horz" lIns="0" tIns="0" rIns="0" bIns="0" rtlCol="0" anchor="t" anchorCtr="0">
            <a:noAutofit/>
          </a:bodyPr>
          <a:lstStyle/>
          <a:p>
            <a:r>
              <a:rPr lang="de-DE" dirty="0"/>
              <a:t>1. Detaillierung der fachlichen Anforderungen (0:15 - 1:00 Uhr) </a:t>
            </a:r>
          </a:p>
        </p:txBody>
      </p:sp>
      <p:sp>
        <p:nvSpPr>
          <p:cNvPr id="6" name="Inhaltsplatzhalter 5">
            <a:extLst>
              <a:ext uri="{FF2B5EF4-FFF2-40B4-BE49-F238E27FC236}">
                <a16:creationId xmlns:a16="http://schemas.microsoft.com/office/drawing/2014/main" id="{3081B6B3-AE93-C6B1-97A4-51D3E1976CA3}"/>
              </a:ext>
            </a:extLst>
          </p:cNvPr>
          <p:cNvSpPr>
            <a:spLocks noGrp="1"/>
          </p:cNvSpPr>
          <p:nvPr>
            <p:ph idx="1"/>
          </p:nvPr>
        </p:nvSpPr>
        <p:spPr/>
        <p:txBody>
          <a:bodyPr/>
          <a:lstStyle/>
          <a:p>
            <a:r>
              <a:rPr lang="de-DE" b="1" dirty="0"/>
              <a:t>Funktionale Anforderungen an die DefTax-Module</a:t>
            </a:r>
          </a:p>
          <a:p>
            <a:r>
              <a:rPr lang="de-DE" dirty="0"/>
              <a:t>✅ </a:t>
            </a:r>
            <a:r>
              <a:rPr lang="de-DE" b="1" dirty="0" err="1"/>
              <a:t>CbCR</a:t>
            </a:r>
            <a:r>
              <a:rPr lang="de-DE" b="1" dirty="0"/>
              <a:t> (Country-</a:t>
            </a:r>
            <a:r>
              <a:rPr lang="de-DE" b="1" dirty="0" err="1"/>
              <a:t>by</a:t>
            </a:r>
            <a:r>
              <a:rPr lang="de-DE" b="1" dirty="0"/>
              <a:t>-Country Reporting):</a:t>
            </a:r>
            <a:endParaRPr lang="de-DE" dirty="0"/>
          </a:p>
          <a:p>
            <a:pPr>
              <a:buFont typeface="Arial" panose="020B0604020202020204" pitchFamily="34" charset="0"/>
              <a:buChar char="•"/>
            </a:pPr>
            <a:r>
              <a:rPr lang="de-DE" dirty="0"/>
              <a:t>Automatische Generierung von Steuerberichten nach OECD-Vorgaben</a:t>
            </a:r>
          </a:p>
          <a:p>
            <a:pPr>
              <a:buFont typeface="Arial" panose="020B0604020202020204" pitchFamily="34" charset="0"/>
              <a:buChar char="•"/>
            </a:pPr>
            <a:r>
              <a:rPr lang="de-DE" dirty="0"/>
              <a:t>Konsolidierung steuerlicher und finanzieller Daten</a:t>
            </a:r>
          </a:p>
          <a:p>
            <a:r>
              <a:rPr lang="de-DE" dirty="0"/>
              <a:t>✅ </a:t>
            </a:r>
            <a:r>
              <a:rPr lang="de-DE" b="1" dirty="0"/>
              <a:t>Pillar 2 (Mindestbesteuerung):</a:t>
            </a:r>
            <a:endParaRPr lang="de-DE" dirty="0"/>
          </a:p>
          <a:p>
            <a:pPr>
              <a:buFont typeface="Arial" panose="020B0604020202020204" pitchFamily="34" charset="0"/>
              <a:buChar char="•"/>
            </a:pPr>
            <a:r>
              <a:rPr lang="de-DE" dirty="0"/>
              <a:t>Simulation &amp; Berechnung der globalen Steuerquote</a:t>
            </a:r>
          </a:p>
          <a:p>
            <a:pPr>
              <a:buFont typeface="Arial" panose="020B0604020202020204" pitchFamily="34" charset="0"/>
              <a:buChar char="•"/>
            </a:pPr>
            <a:r>
              <a:rPr lang="de-DE" dirty="0"/>
              <a:t>Berücksichtigung von Steueranrechnungen &amp; Ausnahmen</a:t>
            </a:r>
          </a:p>
          <a:p>
            <a:r>
              <a:rPr lang="de-DE" dirty="0"/>
              <a:t>✅ </a:t>
            </a:r>
            <a:r>
              <a:rPr lang="de-DE" b="1" dirty="0"/>
              <a:t>E-Bilanz:</a:t>
            </a:r>
            <a:endParaRPr lang="de-DE" dirty="0"/>
          </a:p>
          <a:p>
            <a:pPr>
              <a:buFont typeface="Arial" panose="020B0604020202020204" pitchFamily="34" charset="0"/>
              <a:buChar char="•"/>
            </a:pPr>
            <a:r>
              <a:rPr lang="de-DE" dirty="0"/>
              <a:t>Automatische Erstellung der elektronischen Steuerbilanz</a:t>
            </a:r>
          </a:p>
          <a:p>
            <a:pPr>
              <a:buFont typeface="Arial" panose="020B0604020202020204" pitchFamily="34" charset="0"/>
              <a:buChar char="•"/>
            </a:pPr>
            <a:r>
              <a:rPr lang="de-DE" dirty="0"/>
              <a:t>Validierung &amp; Abstimmung mit SAP FI/S/4HANA</a:t>
            </a:r>
          </a:p>
          <a:p>
            <a:r>
              <a:rPr lang="de-DE" b="1" dirty="0"/>
              <a:t>Erwartungen &amp; Herausforderungen</a:t>
            </a:r>
          </a:p>
          <a:p>
            <a:r>
              <a:rPr lang="de-DE" dirty="0"/>
              <a:t>🔹 Welche Berichtsformate und Datenfelder werden benötigt?</a:t>
            </a:r>
            <a:br>
              <a:rPr lang="de-DE" dirty="0"/>
            </a:br>
            <a:r>
              <a:rPr lang="de-DE" dirty="0"/>
              <a:t>🔹 Welche steuerlichen &amp; regulatorischen Anforderungen müssen berücksichtigt werden?</a:t>
            </a:r>
            <a:br>
              <a:rPr lang="de-DE" dirty="0"/>
            </a:br>
            <a:r>
              <a:rPr lang="de-DE" dirty="0"/>
              <a:t>🔹 Welche Herausforderungen erwarten die Fachbereiche?</a:t>
            </a:r>
          </a:p>
          <a:p>
            <a:r>
              <a:rPr lang="de-DE" b="1" dirty="0"/>
              <a:t>🎯 Ziel:</a:t>
            </a:r>
            <a:r>
              <a:rPr lang="de-DE" dirty="0"/>
              <a:t> Konsens über die fachlichen Anforderungen erzielen.</a:t>
            </a:r>
          </a:p>
          <a:p>
            <a:endParaRPr lang="de-DE" dirty="0"/>
          </a:p>
        </p:txBody>
      </p:sp>
    </p:spTree>
    <p:extLst>
      <p:ext uri="{BB962C8B-B14F-4D97-AF65-F5344CB8AC3E}">
        <p14:creationId xmlns:p14="http://schemas.microsoft.com/office/powerpoint/2010/main" val="384950934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4038EB-C904-8E92-8D5E-3A7536BEDF85}"/>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DF70CCFC-254D-F498-085A-B60536192043}"/>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A29BAB54-F723-03ED-A4E4-E333DFF956A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866E8C35-9621-687E-4AFE-12EC9CE3FA62}"/>
              </a:ext>
            </a:extLst>
          </p:cNvPr>
          <p:cNvSpPr>
            <a:spLocks noGrp="1"/>
          </p:cNvSpPr>
          <p:nvPr>
            <p:ph type="body" sz="quarter" idx="13"/>
          </p:nvPr>
        </p:nvSpPr>
        <p:spPr/>
        <p:txBody>
          <a:bodyPr/>
          <a:lstStyle/>
          <a:p>
            <a:r>
              <a:rPr lang="de-DE" dirty="0"/>
              <a:t>Erarbeitung des technischen Designs und der Systemintegration</a:t>
            </a:r>
          </a:p>
        </p:txBody>
      </p:sp>
      <p:sp>
        <p:nvSpPr>
          <p:cNvPr id="2" name="Titel 1">
            <a:extLst>
              <a:ext uri="{FF2B5EF4-FFF2-40B4-BE49-F238E27FC236}">
                <a16:creationId xmlns:a16="http://schemas.microsoft.com/office/drawing/2014/main" id="{ADD45B9D-149C-34B4-873A-9A060B21D463}"/>
              </a:ext>
            </a:extLst>
          </p:cNvPr>
          <p:cNvSpPr>
            <a:spLocks noGrp="1"/>
          </p:cNvSpPr>
          <p:nvPr>
            <p:ph type="title"/>
          </p:nvPr>
        </p:nvSpPr>
        <p:spPr/>
        <p:txBody>
          <a:bodyPr vert="horz" lIns="0" tIns="0" rIns="0" bIns="0" rtlCol="0" anchor="t" anchorCtr="0">
            <a:noAutofit/>
          </a:bodyPr>
          <a:lstStyle/>
          <a:p>
            <a:r>
              <a:rPr lang="de-DE" dirty="0"/>
              <a:t>3. Systemarchitektur &amp; Schnittstellen (1:00 - 1:45 Uhr)</a:t>
            </a:r>
            <a:br>
              <a:rPr lang="de-DE" dirty="0"/>
            </a:br>
            <a:endParaRPr lang="de-DE" dirty="0"/>
          </a:p>
        </p:txBody>
      </p:sp>
      <p:sp>
        <p:nvSpPr>
          <p:cNvPr id="6" name="Inhaltsplatzhalter 5">
            <a:extLst>
              <a:ext uri="{FF2B5EF4-FFF2-40B4-BE49-F238E27FC236}">
                <a16:creationId xmlns:a16="http://schemas.microsoft.com/office/drawing/2014/main" id="{4FA677F3-95A3-A153-6C46-6F210CFBC1CB}"/>
              </a:ext>
            </a:extLst>
          </p:cNvPr>
          <p:cNvSpPr>
            <a:spLocks noGrp="1"/>
          </p:cNvSpPr>
          <p:nvPr>
            <p:ph idx="1"/>
          </p:nvPr>
        </p:nvSpPr>
        <p:spPr/>
        <p:txBody>
          <a:bodyPr/>
          <a:lstStyle/>
          <a:p>
            <a:r>
              <a:rPr lang="de-DE" b="1" dirty="0"/>
              <a:t>Technische Anforderungen &amp; Systemlandschaft</a:t>
            </a:r>
          </a:p>
          <a:p>
            <a:r>
              <a:rPr lang="de-DE" dirty="0"/>
              <a:t>📌 </a:t>
            </a:r>
            <a:r>
              <a:rPr lang="de-DE" b="1" dirty="0"/>
              <a:t>Integration mit bestehenden Systemen:</a:t>
            </a:r>
            <a:endParaRPr lang="de-DE" dirty="0"/>
          </a:p>
          <a:p>
            <a:pPr>
              <a:buFont typeface="Arial" panose="020B0604020202020204" pitchFamily="34" charset="0"/>
              <a:buChar char="•"/>
            </a:pPr>
            <a:r>
              <a:rPr lang="de-DE" b="1" dirty="0"/>
              <a:t>SAP FI/S/4HANA</a:t>
            </a:r>
            <a:r>
              <a:rPr lang="de-DE" dirty="0"/>
              <a:t> als zentrale Datenquelle</a:t>
            </a:r>
          </a:p>
          <a:p>
            <a:pPr>
              <a:buFont typeface="Arial" panose="020B0604020202020204" pitchFamily="34" charset="0"/>
              <a:buChar char="•"/>
            </a:pPr>
            <a:r>
              <a:rPr lang="de-DE" dirty="0"/>
              <a:t>Einbindung in bestehende Reporting- und Compliance-Prozesse</a:t>
            </a:r>
          </a:p>
          <a:p>
            <a:r>
              <a:rPr lang="de-DE" dirty="0"/>
              <a:t>📌 </a:t>
            </a:r>
            <a:r>
              <a:rPr lang="de-DE" b="1" dirty="0"/>
              <a:t>Datenflüsse &amp; Schnittstellen:</a:t>
            </a:r>
            <a:endParaRPr lang="de-DE" dirty="0"/>
          </a:p>
          <a:p>
            <a:pPr>
              <a:buFont typeface="Arial" panose="020B0604020202020204" pitchFamily="34" charset="0"/>
              <a:buChar char="•"/>
            </a:pPr>
            <a:r>
              <a:rPr lang="de-DE" dirty="0"/>
              <a:t>Woher kommen die benötigten Daten?</a:t>
            </a:r>
          </a:p>
          <a:p>
            <a:pPr>
              <a:buFont typeface="Arial" panose="020B0604020202020204" pitchFamily="34" charset="0"/>
              <a:buChar char="•"/>
            </a:pPr>
            <a:r>
              <a:rPr lang="de-DE" dirty="0"/>
              <a:t>Wie erfolgt die Datenübertragung zwischen den Systemen?</a:t>
            </a:r>
          </a:p>
          <a:p>
            <a:pPr>
              <a:buFont typeface="Arial" panose="020B0604020202020204" pitchFamily="34" charset="0"/>
              <a:buChar char="•"/>
            </a:pPr>
            <a:r>
              <a:rPr lang="de-DE" dirty="0"/>
              <a:t>Welche Datenformate und Validierungslogiken sind erforderlich?</a:t>
            </a:r>
          </a:p>
          <a:p>
            <a:r>
              <a:rPr lang="de-DE" dirty="0"/>
              <a:t>📌 </a:t>
            </a:r>
            <a:r>
              <a:rPr lang="de-DE" b="1" dirty="0"/>
              <a:t>Compliance &amp; Sicherheit:</a:t>
            </a:r>
            <a:endParaRPr lang="de-DE" dirty="0"/>
          </a:p>
          <a:p>
            <a:pPr>
              <a:buFont typeface="Arial" panose="020B0604020202020204" pitchFamily="34" charset="0"/>
              <a:buChar char="•"/>
            </a:pPr>
            <a:r>
              <a:rPr lang="de-DE" dirty="0"/>
              <a:t>DSGVO &amp; steuerliche Datenhaltung</a:t>
            </a:r>
          </a:p>
          <a:p>
            <a:pPr>
              <a:buFont typeface="Arial" panose="020B0604020202020204" pitchFamily="34" charset="0"/>
              <a:buChar char="•"/>
            </a:pPr>
            <a:r>
              <a:rPr lang="de-DE" dirty="0"/>
              <a:t>Zugriffskontrollen und Berechtigungen</a:t>
            </a:r>
          </a:p>
          <a:p>
            <a:r>
              <a:rPr lang="de-DE" b="1" dirty="0"/>
              <a:t>🔍 Frage an die Teilnehmer:</a:t>
            </a:r>
            <a:r>
              <a:rPr lang="de-DE" dirty="0"/>
              <a:t> Welche zusätzlichen technischen Anforderungen müssen beachtet werden?</a:t>
            </a:r>
          </a:p>
          <a:p>
            <a:endParaRPr lang="de-DE" dirty="0"/>
          </a:p>
        </p:txBody>
      </p:sp>
    </p:spTree>
    <p:extLst>
      <p:ext uri="{BB962C8B-B14F-4D97-AF65-F5344CB8AC3E}">
        <p14:creationId xmlns:p14="http://schemas.microsoft.com/office/powerpoint/2010/main" val="362682610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C3BEEC-F3A2-5B2F-5C9F-50DCB672FF56}"/>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B155FEA0-847D-40A3-5459-D4E16CEBF4F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DF70CCFC-254D-F498-085A-B60536192043}"/>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400F6EE6-E73D-F0CC-9CAE-DBFB619F3FAA}"/>
              </a:ext>
            </a:extLst>
          </p:cNvPr>
          <p:cNvSpPr>
            <a:spLocks noGrp="1"/>
          </p:cNvSpPr>
          <p:nvPr>
            <p:ph type="body" sz="quarter" idx="13"/>
          </p:nvPr>
        </p:nvSpPr>
        <p:spPr/>
        <p:txBody>
          <a:bodyPr/>
          <a:lstStyle/>
          <a:p>
            <a:r>
              <a:rPr lang="de-DE" dirty="0"/>
              <a:t>Entwicklung erster Prozessabläufe und Benutzeroberflächen</a:t>
            </a:r>
          </a:p>
        </p:txBody>
      </p:sp>
      <p:sp>
        <p:nvSpPr>
          <p:cNvPr id="2" name="Titel 1">
            <a:extLst>
              <a:ext uri="{FF2B5EF4-FFF2-40B4-BE49-F238E27FC236}">
                <a16:creationId xmlns:a16="http://schemas.microsoft.com/office/drawing/2014/main" id="{B2105AA2-47D1-8EDA-B157-6DC057B68FE1}"/>
              </a:ext>
            </a:extLst>
          </p:cNvPr>
          <p:cNvSpPr>
            <a:spLocks noGrp="1"/>
          </p:cNvSpPr>
          <p:nvPr>
            <p:ph type="title"/>
          </p:nvPr>
        </p:nvSpPr>
        <p:spPr/>
        <p:txBody>
          <a:bodyPr vert="horz" lIns="0" tIns="0" rIns="0" bIns="0" rtlCol="0" anchor="t" anchorCtr="0">
            <a:noAutofit/>
          </a:bodyPr>
          <a:lstStyle/>
          <a:p>
            <a:r>
              <a:rPr lang="de-DE" dirty="0"/>
              <a:t>4. Prozessdesign &amp; Mockups (2:00 - 2:30 Uhr)</a:t>
            </a:r>
          </a:p>
        </p:txBody>
      </p:sp>
      <p:sp>
        <p:nvSpPr>
          <p:cNvPr id="6" name="Inhaltsplatzhalter 5">
            <a:extLst>
              <a:ext uri="{FF2B5EF4-FFF2-40B4-BE49-F238E27FC236}">
                <a16:creationId xmlns:a16="http://schemas.microsoft.com/office/drawing/2014/main" id="{DB121E57-68E0-1029-FD6F-6EED3A446259}"/>
              </a:ext>
            </a:extLst>
          </p:cNvPr>
          <p:cNvSpPr>
            <a:spLocks noGrp="1"/>
          </p:cNvSpPr>
          <p:nvPr>
            <p:ph idx="1"/>
          </p:nvPr>
        </p:nvSpPr>
        <p:spPr/>
        <p:txBody>
          <a:bodyPr/>
          <a:lstStyle/>
          <a:p>
            <a:r>
              <a:rPr lang="de-DE" b="1" dirty="0"/>
              <a:t>Prozessmodellierung &amp; User Journey</a:t>
            </a:r>
          </a:p>
          <a:p>
            <a:r>
              <a:rPr lang="de-DE" dirty="0"/>
              <a:t>✅ Welche Schritte durchläuft eine Steuerabteilung im System?</a:t>
            </a:r>
            <a:br>
              <a:rPr lang="de-DE" dirty="0"/>
            </a:br>
            <a:r>
              <a:rPr lang="de-DE" dirty="0"/>
              <a:t>✅ Welche Benutzerrollen sind erforderlich?</a:t>
            </a:r>
            <a:br>
              <a:rPr lang="de-DE" dirty="0"/>
            </a:br>
            <a:r>
              <a:rPr lang="de-DE" dirty="0"/>
              <a:t>✅ Wie sieht der Workflow zur Datenerfassung, Validierung &amp; Berichterstellung aus?</a:t>
            </a:r>
          </a:p>
          <a:p>
            <a:r>
              <a:rPr lang="de-DE" b="1" dirty="0"/>
              <a:t>Erster Entwurf eines Mockups</a:t>
            </a:r>
          </a:p>
          <a:p>
            <a:r>
              <a:rPr lang="de-DE" dirty="0"/>
              <a:t>📊 </a:t>
            </a:r>
            <a:r>
              <a:rPr lang="de-DE" b="1" dirty="0"/>
              <a:t>Darstellung eines beispielhaften Steuerberichts</a:t>
            </a:r>
            <a:br>
              <a:rPr lang="de-DE" dirty="0"/>
            </a:br>
            <a:r>
              <a:rPr lang="de-DE" dirty="0"/>
              <a:t>📌 </a:t>
            </a:r>
            <a:r>
              <a:rPr lang="de-DE" b="1" dirty="0"/>
              <a:t>Eingabemaske für Finanz- &amp; Steuerdaten</a:t>
            </a:r>
            <a:br>
              <a:rPr lang="de-DE" dirty="0"/>
            </a:br>
            <a:r>
              <a:rPr lang="de-DE" dirty="0"/>
              <a:t>📌 </a:t>
            </a:r>
            <a:r>
              <a:rPr lang="de-DE" b="1" dirty="0"/>
              <a:t>Automatisierte Validierung &amp; Reporting-Funktionen</a:t>
            </a:r>
            <a:endParaRPr lang="de-DE" dirty="0"/>
          </a:p>
          <a:p>
            <a:r>
              <a:rPr lang="de-DE" dirty="0"/>
              <a:t>🔍 </a:t>
            </a:r>
            <a:r>
              <a:rPr lang="de-DE" b="1" dirty="0"/>
              <a:t>Frage an die Teilnehmer:</a:t>
            </a:r>
            <a:r>
              <a:rPr lang="de-DE" dirty="0"/>
              <a:t> Gibt es konkrete Erwartungen an das User Interface oder das Handling der Daten?</a:t>
            </a:r>
          </a:p>
          <a:p>
            <a:endParaRPr lang="de-DE" dirty="0"/>
          </a:p>
        </p:txBody>
      </p:sp>
    </p:spTree>
    <p:extLst>
      <p:ext uri="{BB962C8B-B14F-4D97-AF65-F5344CB8AC3E}">
        <p14:creationId xmlns:p14="http://schemas.microsoft.com/office/powerpoint/2010/main" val="360589688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250320-D803-A96C-7DD9-ED76C5C63D9B}"/>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954B1077-3779-6B54-3690-FBDC3FDC02E3}"/>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B155FEA0-847D-40A3-5459-D4E16CEBF4F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29DC90E9-958E-155D-A095-E9B243654477}"/>
              </a:ext>
            </a:extLst>
          </p:cNvPr>
          <p:cNvSpPr>
            <a:spLocks noGrp="1"/>
          </p:cNvSpPr>
          <p:nvPr>
            <p:ph type="body" sz="quarter" idx="13"/>
          </p:nvPr>
        </p:nvSpPr>
        <p:spPr/>
        <p:txBody>
          <a:bodyPr/>
          <a:lstStyle/>
          <a:p>
            <a:r>
              <a:rPr lang="de-DE" dirty="0"/>
              <a:t>Festlegung konkreter </a:t>
            </a:r>
            <a:r>
              <a:rPr lang="de-DE" dirty="0" err="1"/>
              <a:t>To</a:t>
            </a:r>
            <a:r>
              <a:rPr lang="de-DE" dirty="0"/>
              <a:t>-Dos bis zum nächsten Meilenstein</a:t>
            </a:r>
          </a:p>
        </p:txBody>
      </p:sp>
      <p:sp>
        <p:nvSpPr>
          <p:cNvPr id="2" name="Titel 1">
            <a:extLst>
              <a:ext uri="{FF2B5EF4-FFF2-40B4-BE49-F238E27FC236}">
                <a16:creationId xmlns:a16="http://schemas.microsoft.com/office/drawing/2014/main" id="{23D492C6-EED7-378D-B8B3-1099E0180818}"/>
              </a:ext>
            </a:extLst>
          </p:cNvPr>
          <p:cNvSpPr>
            <a:spLocks noGrp="1"/>
          </p:cNvSpPr>
          <p:nvPr>
            <p:ph type="title"/>
          </p:nvPr>
        </p:nvSpPr>
        <p:spPr/>
        <p:txBody>
          <a:bodyPr vert="horz" lIns="0" tIns="0" rIns="0" bIns="0" rtlCol="0" anchor="t" anchorCtr="0">
            <a:noAutofit/>
          </a:bodyPr>
          <a:lstStyle/>
          <a:p>
            <a:r>
              <a:rPr lang="de-DE" dirty="0"/>
              <a:t>5. Nächste Schritte &amp; Verantwortlichkeiten (2:30 - 3:00 Uhr)</a:t>
            </a:r>
            <a:br>
              <a:rPr lang="de-DE" dirty="0"/>
            </a:br>
            <a:endParaRPr lang="de-DE" dirty="0"/>
          </a:p>
        </p:txBody>
      </p:sp>
      <p:sp>
        <p:nvSpPr>
          <p:cNvPr id="6" name="Inhaltsplatzhalter 5">
            <a:extLst>
              <a:ext uri="{FF2B5EF4-FFF2-40B4-BE49-F238E27FC236}">
                <a16:creationId xmlns:a16="http://schemas.microsoft.com/office/drawing/2014/main" id="{276CD6E5-1BF8-D9FC-2167-F18A897AD992}"/>
              </a:ext>
            </a:extLst>
          </p:cNvPr>
          <p:cNvSpPr>
            <a:spLocks noGrp="1"/>
          </p:cNvSpPr>
          <p:nvPr>
            <p:ph idx="1"/>
          </p:nvPr>
        </p:nvSpPr>
        <p:spPr/>
        <p:txBody>
          <a:bodyPr/>
          <a:lstStyle/>
          <a:p>
            <a:r>
              <a:rPr lang="de-DE" b="1" dirty="0" err="1"/>
              <a:t>To</a:t>
            </a:r>
            <a:r>
              <a:rPr lang="de-DE" b="1" dirty="0"/>
              <a:t>-Dos &amp; Meilensteine</a:t>
            </a:r>
          </a:p>
          <a:p>
            <a:r>
              <a:rPr lang="de-DE" dirty="0"/>
              <a:t>✅ Dokumentation der besprochenen Anforderungen &amp; Prozesse</a:t>
            </a:r>
            <a:br>
              <a:rPr lang="de-DE" dirty="0"/>
            </a:br>
            <a:r>
              <a:rPr lang="de-DE" dirty="0"/>
              <a:t>✅ Definition von Testfällen &amp; Datenszenarien</a:t>
            </a:r>
            <a:br>
              <a:rPr lang="de-DE" dirty="0"/>
            </a:br>
            <a:r>
              <a:rPr lang="de-DE" dirty="0"/>
              <a:t>✅ Erstellung eines ersten Prototyps oder Datenmodells</a:t>
            </a:r>
            <a:br>
              <a:rPr lang="de-DE" dirty="0"/>
            </a:br>
            <a:r>
              <a:rPr lang="de-DE" dirty="0"/>
              <a:t>✅ Festlegung von Verantwortlichkeiten &amp; nächste Workshop-Termine</a:t>
            </a:r>
          </a:p>
          <a:p>
            <a:r>
              <a:rPr lang="de-DE" b="1" dirty="0"/>
              <a:t>Nächste Workshop-Termine:</a:t>
            </a:r>
          </a:p>
          <a:p>
            <a:r>
              <a:rPr lang="de-DE" dirty="0"/>
              <a:t>📅 [Datum] – Technischer Deep-Dive</a:t>
            </a:r>
            <a:br>
              <a:rPr lang="de-DE" dirty="0"/>
            </a:br>
            <a:r>
              <a:rPr lang="de-DE" dirty="0"/>
              <a:t>📅 [Datum] – Erste Testszenarien &amp; Datenanalyse</a:t>
            </a:r>
          </a:p>
          <a:p>
            <a:r>
              <a:rPr lang="de-DE" dirty="0"/>
              <a:t>🔍 </a:t>
            </a:r>
            <a:r>
              <a:rPr lang="de-DE" b="1" dirty="0"/>
              <a:t>Offene Fragen &amp; Feedbackrunde</a:t>
            </a:r>
            <a:endParaRPr lang="de-DE" dirty="0"/>
          </a:p>
          <a:p>
            <a:pPr>
              <a:buFont typeface="Arial" panose="020B0604020202020204" pitchFamily="34" charset="0"/>
              <a:buChar char="•"/>
            </a:pPr>
            <a:r>
              <a:rPr lang="de-DE" dirty="0"/>
              <a:t>Gibt es noch Unklarheiten?</a:t>
            </a:r>
          </a:p>
          <a:p>
            <a:pPr>
              <a:buFont typeface="Arial" panose="020B0604020202020204" pitchFamily="34" charset="0"/>
              <a:buChar char="•"/>
            </a:pPr>
            <a:r>
              <a:rPr lang="de-DE" dirty="0"/>
              <a:t>Welche weiteren Schritte sollten priorisiert werden?</a:t>
            </a:r>
          </a:p>
          <a:p>
            <a:r>
              <a:rPr lang="de-DE" dirty="0"/>
              <a:t>🎉 </a:t>
            </a:r>
            <a:r>
              <a:rPr lang="de-DE" b="1" dirty="0"/>
              <a:t>Vielen Dank für die Teilnahme!</a:t>
            </a:r>
            <a:endParaRPr lang="de-DE" dirty="0"/>
          </a:p>
          <a:p>
            <a:endParaRPr lang="de-DE" dirty="0"/>
          </a:p>
        </p:txBody>
      </p:sp>
    </p:spTree>
    <p:extLst>
      <p:ext uri="{BB962C8B-B14F-4D97-AF65-F5344CB8AC3E}">
        <p14:creationId xmlns:p14="http://schemas.microsoft.com/office/powerpoint/2010/main" val="423561978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Presentation_16x9_OnScreen_PPT_22092023</Template>
  <TotalTime>0</TotalTime>
  <Words>1582</Words>
  <Application>Microsoft Macintosh PowerPoint</Application>
  <PresentationFormat>Breitbild</PresentationFormat>
  <Paragraphs>99</Paragraphs>
  <Slides>9</Slides>
  <Notes>8</Notes>
  <HiddenSlides>0</HiddenSlides>
  <MMClips>0</MMClips>
  <ScaleCrop>false</ScaleCrop>
  <HeadingPairs>
    <vt:vector size="8" baseType="variant">
      <vt:variant>
        <vt:lpstr>Verwendete Schriftarten</vt:lpstr>
      </vt:variant>
      <vt:variant>
        <vt:i4>5</vt:i4>
      </vt:variant>
      <vt:variant>
        <vt:lpstr>Design</vt:lpstr>
      </vt:variant>
      <vt:variant>
        <vt:i4>1</vt:i4>
      </vt:variant>
      <vt:variant>
        <vt:lpstr>Eingebettete OLE-Server</vt:lpstr>
      </vt:variant>
      <vt:variant>
        <vt:i4>1</vt:i4>
      </vt:variant>
      <vt:variant>
        <vt:lpstr>Folientitel</vt:lpstr>
      </vt:variant>
      <vt:variant>
        <vt:i4>9</vt:i4>
      </vt:variant>
    </vt:vector>
  </HeadingPairs>
  <TitlesOfParts>
    <vt:vector size="16" baseType="lpstr">
      <vt:lpstr>Arial</vt:lpstr>
      <vt:lpstr>Calibri</vt:lpstr>
      <vt:lpstr>Calibri Light</vt:lpstr>
      <vt:lpstr>Verdana</vt:lpstr>
      <vt:lpstr>Wingdings 2</vt:lpstr>
      <vt:lpstr>Deloitte Brand Theme</vt:lpstr>
      <vt:lpstr>think-cell Folie</vt:lpstr>
      <vt:lpstr>Merz Pharma | DefTax Implementierung </vt:lpstr>
      <vt:lpstr>Agenda</vt:lpstr>
      <vt:lpstr>1. Begrüßung &amp; Rückblick auf den Kick-Off (0:00 - 0:15 Uhr)  </vt:lpstr>
      <vt:lpstr>1. Detaillierung der fachlichen Anforderungen (0:15 - 1:00 Uhr) </vt:lpstr>
      <vt:lpstr>3. Systemarchitektur &amp; Schnittstellen (1:00 - 1:45 Uhr) </vt:lpstr>
      <vt:lpstr>4. Prozessdesign &amp; Mockups (2:00 - 2:30 Uhr)</vt:lpstr>
      <vt:lpstr>5. Nächste Schritte &amp; Verantwortlichkeiten (2:30 - 3:00 Uhr) </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41</cp:revision>
  <dcterms:created xsi:type="dcterms:W3CDTF">2023-09-27T08:28:31Z</dcterms:created>
  <dcterms:modified xsi:type="dcterms:W3CDTF">2025-02-22T00:46:53Z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